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5"/>
    </p:embeddedFont>
    <p:embeddedFont>
      <p:font typeface="Arimo" charset="1" panose="020B0604020202020204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  <p:embeddedFont>
      <p:font typeface="Roboto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https://github.com/ServiceMesh08/Kubernetes-ServiceMesh" TargetMode="External" Type="http://schemas.openxmlformats.org/officeDocument/2006/relationships/hyperlink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0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6815" y="3791428"/>
            <a:ext cx="6987792" cy="7963295"/>
          </a:xfrm>
          <a:custGeom>
            <a:avLst/>
            <a:gdLst/>
            <a:ahLst/>
            <a:cxnLst/>
            <a:rect r="r" b="b" t="t" l="l"/>
            <a:pathLst>
              <a:path h="7963295" w="6987792">
                <a:moveTo>
                  <a:pt x="0" y="0"/>
                </a:moveTo>
                <a:lnTo>
                  <a:pt x="6987792" y="0"/>
                </a:lnTo>
                <a:lnTo>
                  <a:pt x="6987792" y="7963295"/>
                </a:lnTo>
                <a:lnTo>
                  <a:pt x="0" y="7963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808404" y="-192596"/>
            <a:ext cx="2671192" cy="18288000"/>
            <a:chOff x="0" y="0"/>
            <a:chExt cx="703524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24" cy="4816592"/>
            </a:xfrm>
            <a:custGeom>
              <a:avLst/>
              <a:gdLst/>
              <a:ahLst/>
              <a:cxnLst/>
              <a:rect r="r" b="b" t="t" l="l"/>
              <a:pathLst>
                <a:path h="4816592" w="703524">
                  <a:moveTo>
                    <a:pt x="0" y="0"/>
                  </a:moveTo>
                  <a:lnTo>
                    <a:pt x="703524" y="0"/>
                  </a:lnTo>
                  <a:lnTo>
                    <a:pt x="70352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0352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84638" y="3359938"/>
            <a:ext cx="11718724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b="true" sz="9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Special Project #8  Service Mesh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1615875" y="-3529947"/>
            <a:ext cx="6987792" cy="7963295"/>
          </a:xfrm>
          <a:custGeom>
            <a:avLst/>
            <a:gdLst/>
            <a:ahLst/>
            <a:cxnLst/>
            <a:rect r="r" b="b" t="t" l="l"/>
            <a:pathLst>
              <a:path h="7963295" w="6987792">
                <a:moveTo>
                  <a:pt x="6987792" y="7963296"/>
                </a:moveTo>
                <a:lnTo>
                  <a:pt x="0" y="7963296"/>
                </a:lnTo>
                <a:lnTo>
                  <a:pt x="0" y="0"/>
                </a:lnTo>
                <a:lnTo>
                  <a:pt x="6987792" y="0"/>
                </a:lnTo>
                <a:lnTo>
                  <a:pt x="6987792" y="796329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3410" y="740410"/>
            <a:ext cx="197893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2025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3625865" y="7615808"/>
            <a:ext cx="0" cy="2560137"/>
          </a:xfrm>
          <a:prstGeom prst="line">
            <a:avLst/>
          </a:prstGeom>
          <a:ln cap="flat" w="38100">
            <a:solidFill>
              <a:srgbClr val="F1F1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109771" y="8119452"/>
            <a:ext cx="1950384" cy="1821171"/>
          </a:xfrm>
          <a:custGeom>
            <a:avLst/>
            <a:gdLst/>
            <a:ahLst/>
            <a:cxnLst/>
            <a:rect r="r" b="b" t="t" l="l"/>
            <a:pathLst>
              <a:path h="1821171" w="1950384">
                <a:moveTo>
                  <a:pt x="0" y="0"/>
                </a:moveTo>
                <a:lnTo>
                  <a:pt x="1950384" y="0"/>
                </a:lnTo>
                <a:lnTo>
                  <a:pt x="1950384" y="1821171"/>
                </a:lnTo>
                <a:lnTo>
                  <a:pt x="0" y="182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854648"/>
            <a:ext cx="5870795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 b="true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Simone Capriolo (s342664)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Alessandro Pispola (s343720)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337014" y="1875898"/>
            <a:ext cx="9613973" cy="82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6"/>
              </a:lnSpc>
            </a:pPr>
            <a:r>
              <a:rPr lang="en-US" b="true" sz="557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Network and Cloud Security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0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745186" y="3293164"/>
            <a:ext cx="6987792" cy="7963295"/>
          </a:xfrm>
          <a:custGeom>
            <a:avLst/>
            <a:gdLst/>
            <a:ahLst/>
            <a:cxnLst/>
            <a:rect r="r" b="b" t="t" l="l"/>
            <a:pathLst>
              <a:path h="7963295" w="6987792">
                <a:moveTo>
                  <a:pt x="6987791" y="7963296"/>
                </a:moveTo>
                <a:lnTo>
                  <a:pt x="0" y="7963296"/>
                </a:lnTo>
                <a:lnTo>
                  <a:pt x="0" y="0"/>
                </a:lnTo>
                <a:lnTo>
                  <a:pt x="6987791" y="0"/>
                </a:lnTo>
                <a:lnTo>
                  <a:pt x="6987791" y="796329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302013" y="-1302013"/>
            <a:ext cx="10287000" cy="12891025"/>
            <a:chOff x="0" y="0"/>
            <a:chExt cx="2709333" cy="33951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3" cy="3395167"/>
            </a:xfrm>
            <a:custGeom>
              <a:avLst/>
              <a:gdLst/>
              <a:ahLst/>
              <a:cxnLst/>
              <a:rect r="r" b="b" t="t" l="l"/>
              <a:pathLst>
                <a:path h="3395167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3395167"/>
                  </a:lnTo>
                  <a:lnTo>
                    <a:pt x="0" y="33951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3" cy="343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662529" y="1520384"/>
            <a:ext cx="775742" cy="2747822"/>
            <a:chOff x="0" y="0"/>
            <a:chExt cx="204311" cy="7237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311" cy="723706"/>
            </a:xfrm>
            <a:custGeom>
              <a:avLst/>
              <a:gdLst/>
              <a:ahLst/>
              <a:cxnLst/>
              <a:rect r="r" b="b" t="t" l="l"/>
              <a:pathLst>
                <a:path h="723706" w="204311">
                  <a:moveTo>
                    <a:pt x="102155" y="0"/>
                  </a:moveTo>
                  <a:lnTo>
                    <a:pt x="102155" y="0"/>
                  </a:lnTo>
                  <a:cubicBezTo>
                    <a:pt x="129249" y="0"/>
                    <a:pt x="155232" y="10763"/>
                    <a:pt x="174390" y="29921"/>
                  </a:cubicBezTo>
                  <a:cubicBezTo>
                    <a:pt x="193548" y="49078"/>
                    <a:pt x="204311" y="75062"/>
                    <a:pt x="204311" y="102155"/>
                  </a:cubicBezTo>
                  <a:lnTo>
                    <a:pt x="204311" y="621551"/>
                  </a:lnTo>
                  <a:cubicBezTo>
                    <a:pt x="204311" y="677970"/>
                    <a:pt x="158574" y="723706"/>
                    <a:pt x="102155" y="723706"/>
                  </a:cubicBezTo>
                  <a:lnTo>
                    <a:pt x="102155" y="723706"/>
                  </a:lnTo>
                  <a:cubicBezTo>
                    <a:pt x="45737" y="723706"/>
                    <a:pt x="0" y="677970"/>
                    <a:pt x="0" y="621551"/>
                  </a:cubicBezTo>
                  <a:lnTo>
                    <a:pt x="0" y="102155"/>
                  </a:lnTo>
                  <a:cubicBezTo>
                    <a:pt x="0" y="45737"/>
                    <a:pt x="45737" y="0"/>
                    <a:pt x="10215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D6DC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311" cy="761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5394342" y="-2791175"/>
            <a:ext cx="6987792" cy="8634322"/>
          </a:xfrm>
          <a:custGeom>
            <a:avLst/>
            <a:gdLst/>
            <a:ahLst/>
            <a:cxnLst/>
            <a:rect r="r" b="b" t="t" l="l"/>
            <a:pathLst>
              <a:path h="8634322" w="6987792">
                <a:moveTo>
                  <a:pt x="6987792" y="0"/>
                </a:moveTo>
                <a:lnTo>
                  <a:pt x="0" y="0"/>
                </a:lnTo>
                <a:lnTo>
                  <a:pt x="0" y="8634322"/>
                </a:lnTo>
                <a:lnTo>
                  <a:pt x="6987792" y="8634322"/>
                </a:lnTo>
                <a:lnTo>
                  <a:pt x="6987792" y="0"/>
                </a:lnTo>
                <a:close/>
              </a:path>
            </a:pathLst>
          </a:custGeom>
          <a:blipFill>
            <a:blip r:embed="rId2"/>
            <a:stretch>
              <a:fillRect l="-4213" t="0" r="-421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1169" y="2603783"/>
            <a:ext cx="22211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271FF"/>
                </a:solidFill>
                <a:latin typeface="Arimo"/>
                <a:ea typeface="Arimo"/>
                <a:cs typeface="Arimo"/>
                <a:sym typeface="Arimo"/>
              </a:rPr>
              <a:t>Project Goal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169" y="3596640"/>
            <a:ext cx="8429300" cy="154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10000"/>
                </a:solidFill>
                <a:latin typeface="Arimo"/>
                <a:ea typeface="Arimo"/>
                <a:cs typeface="Arimo"/>
                <a:sym typeface="Arimo"/>
              </a:rPr>
              <a:t>Fully r</a:t>
            </a:r>
            <a:r>
              <a:rPr lang="en-US" sz="3099">
                <a:solidFill>
                  <a:srgbClr val="010000"/>
                </a:solidFill>
                <a:latin typeface="Arimo"/>
                <a:ea typeface="Arimo"/>
                <a:cs typeface="Arimo"/>
                <a:sym typeface="Arimo"/>
              </a:rPr>
              <a:t>eproducible, end-to-end lab for exploring Service Mesh technologies on CrownLabs VM.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676490" y="5843147"/>
            <a:ext cx="1807794" cy="761886"/>
            <a:chOff x="0" y="0"/>
            <a:chExt cx="2410392" cy="1015848"/>
          </a:xfrm>
        </p:grpSpPr>
        <p:grpSp>
          <p:nvGrpSpPr>
            <p:cNvPr name="Group 13" id="13"/>
            <p:cNvGrpSpPr/>
            <p:nvPr/>
          </p:nvGrpSpPr>
          <p:grpSpPr>
            <a:xfrm rot="5400000">
              <a:off x="697272" y="-697272"/>
              <a:ext cx="1015848" cy="2410392"/>
              <a:chOff x="0" y="0"/>
              <a:chExt cx="200661" cy="47612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0661" cy="476127"/>
              </a:xfrm>
              <a:custGeom>
                <a:avLst/>
                <a:gdLst/>
                <a:ahLst/>
                <a:cxnLst/>
                <a:rect r="r" b="b" t="t" l="l"/>
                <a:pathLst>
                  <a:path h="476127" w="200661">
                    <a:moveTo>
                      <a:pt x="100331" y="0"/>
                    </a:moveTo>
                    <a:lnTo>
                      <a:pt x="100331" y="0"/>
                    </a:lnTo>
                    <a:cubicBezTo>
                      <a:pt x="126940" y="0"/>
                      <a:pt x="152460" y="10571"/>
                      <a:pt x="171275" y="29386"/>
                    </a:cubicBezTo>
                    <a:cubicBezTo>
                      <a:pt x="190091" y="48202"/>
                      <a:pt x="200661" y="73721"/>
                      <a:pt x="200661" y="100331"/>
                    </a:cubicBezTo>
                    <a:lnTo>
                      <a:pt x="200661" y="375796"/>
                    </a:lnTo>
                    <a:cubicBezTo>
                      <a:pt x="200661" y="431207"/>
                      <a:pt x="155742" y="476127"/>
                      <a:pt x="100331" y="476127"/>
                    </a:cubicBezTo>
                    <a:lnTo>
                      <a:pt x="100331" y="476127"/>
                    </a:lnTo>
                    <a:cubicBezTo>
                      <a:pt x="44920" y="476127"/>
                      <a:pt x="0" y="431207"/>
                      <a:pt x="0" y="375796"/>
                    </a:cubicBezTo>
                    <a:lnTo>
                      <a:pt x="0" y="100331"/>
                    </a:lnTo>
                    <a:cubicBezTo>
                      <a:pt x="0" y="44920"/>
                      <a:pt x="44920" y="0"/>
                      <a:pt x="1003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D6DCFF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00661" cy="5142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15293" y="156324"/>
              <a:ext cx="1779806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5271FF"/>
                  </a:solidFill>
                  <a:latin typeface="Arimo"/>
                  <a:ea typeface="Arimo"/>
                  <a:cs typeface="Arimo"/>
                  <a:sym typeface="Arimo"/>
                </a:rPr>
                <a:t>Steps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6490" y="7089140"/>
            <a:ext cx="9743749" cy="216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10000"/>
                </a:solidFill>
                <a:latin typeface="Arimo"/>
                <a:ea typeface="Arimo"/>
                <a:cs typeface="Arimo"/>
                <a:sym typeface="Arimo"/>
              </a:rPr>
              <a:t>Theoretical Foundation</a:t>
            </a: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10000"/>
                </a:solidFill>
                <a:latin typeface="Arimo"/>
                <a:ea typeface="Arimo"/>
                <a:cs typeface="Arimo"/>
                <a:sym typeface="Arimo"/>
              </a:rPr>
              <a:t>Setting Up a Kubernetes Cluster </a:t>
            </a: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10000"/>
                </a:solidFill>
                <a:latin typeface="Arimo"/>
                <a:ea typeface="Arimo"/>
                <a:cs typeface="Arimo"/>
                <a:sym typeface="Arimo"/>
              </a:rPr>
              <a:t>Application Deployment</a:t>
            </a: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10000"/>
                </a:solidFill>
                <a:latin typeface="Arimo"/>
                <a:ea typeface="Arimo"/>
                <a:cs typeface="Arimo"/>
                <a:sym typeface="Arimo"/>
              </a:rPr>
              <a:t>Service Mesh Features Exploration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6490" y="456417"/>
            <a:ext cx="11099276" cy="282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1E3084"/>
                </a:solidFill>
                <a:latin typeface="Arimo Bold"/>
                <a:ea typeface="Arimo Bold"/>
                <a:cs typeface="Arimo Bold"/>
                <a:sym typeface="Arimo Bold"/>
              </a:rPr>
              <a:t>Labo</a:t>
            </a:r>
            <a:r>
              <a:rPr lang="en-US" b="true" sz="8000">
                <a:solidFill>
                  <a:srgbClr val="1E3084"/>
                </a:solidFill>
                <a:latin typeface="Arimo Bold"/>
                <a:ea typeface="Arimo Bold"/>
                <a:cs typeface="Arimo Bold"/>
                <a:sym typeface="Arimo Bold"/>
              </a:rPr>
              <a:t>ratory</a:t>
            </a:r>
            <a:r>
              <a:rPr lang="en-US" b="true" sz="8000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b="true" sz="8000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Experience</a:t>
            </a:r>
          </a:p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4608207" y="6751910"/>
            <a:ext cx="6174214" cy="1185372"/>
            <a:chOff x="0" y="0"/>
            <a:chExt cx="1626131" cy="312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6131" cy="312197"/>
            </a:xfrm>
            <a:custGeom>
              <a:avLst/>
              <a:gdLst/>
              <a:ahLst/>
              <a:cxnLst/>
              <a:rect r="r" b="b" t="t" l="l"/>
              <a:pathLst>
                <a:path h="312197" w="1626131">
                  <a:moveTo>
                    <a:pt x="0" y="0"/>
                  </a:moveTo>
                  <a:lnTo>
                    <a:pt x="1626131" y="0"/>
                  </a:lnTo>
                  <a:lnTo>
                    <a:pt x="1626131" y="312197"/>
                  </a:lnTo>
                  <a:lnTo>
                    <a:pt x="0" y="3121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26131" cy="35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73541" y="2975409"/>
            <a:ext cx="13305768" cy="6841613"/>
            <a:chOff x="0" y="0"/>
            <a:chExt cx="17741024" cy="912215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895006"/>
              <a:ext cx="17741024" cy="8227145"/>
              <a:chOff x="0" y="0"/>
              <a:chExt cx="3270686" cy="15167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270686" cy="1516733"/>
              </a:xfrm>
              <a:custGeom>
                <a:avLst/>
                <a:gdLst/>
                <a:ahLst/>
                <a:cxnLst/>
                <a:rect r="r" b="b" t="t" l="l"/>
                <a:pathLst>
                  <a:path h="1516733" w="3270686">
                    <a:moveTo>
                      <a:pt x="0" y="0"/>
                    </a:moveTo>
                    <a:lnTo>
                      <a:pt x="3270686" y="0"/>
                    </a:lnTo>
                    <a:lnTo>
                      <a:pt x="3270686" y="1516733"/>
                    </a:lnTo>
                    <a:lnTo>
                      <a:pt x="0" y="151673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5271FF">
                      <a:alpha val="100000"/>
                    </a:srgbClr>
                  </a:gs>
                  <a:gs pos="100000">
                    <a:srgbClr val="1E3084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3270686" cy="15548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69846" y="0"/>
              <a:ext cx="4581277" cy="6871928"/>
              <a:chOff x="0" y="0"/>
              <a:chExt cx="812800" cy="121920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1219202"/>
              </a:xfrm>
              <a:custGeom>
                <a:avLst/>
                <a:gdLst/>
                <a:ahLst/>
                <a:cxnLst/>
                <a:rect r="r" b="b" t="t" l="l"/>
                <a:pathLst>
                  <a:path h="1219202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091261"/>
                    </a:lnTo>
                    <a:cubicBezTo>
                      <a:pt x="812800" y="1125193"/>
                      <a:pt x="799321" y="1157736"/>
                      <a:pt x="775327" y="1181729"/>
                    </a:cubicBezTo>
                    <a:cubicBezTo>
                      <a:pt x="751333" y="1205723"/>
                      <a:pt x="718791" y="1219202"/>
                      <a:pt x="684859" y="1219202"/>
                    </a:cubicBezTo>
                    <a:lnTo>
                      <a:pt x="127941" y="1219202"/>
                    </a:lnTo>
                    <a:cubicBezTo>
                      <a:pt x="94009" y="1219202"/>
                      <a:pt x="61467" y="1205723"/>
                      <a:pt x="37473" y="1181729"/>
                    </a:cubicBezTo>
                    <a:cubicBezTo>
                      <a:pt x="13479" y="1157736"/>
                      <a:pt x="0" y="1125193"/>
                      <a:pt x="0" y="1091261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1E308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12573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6579873" y="0"/>
              <a:ext cx="4581277" cy="6871928"/>
              <a:chOff x="0" y="0"/>
              <a:chExt cx="812800" cy="121920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1219202"/>
              </a:xfrm>
              <a:custGeom>
                <a:avLst/>
                <a:gdLst/>
                <a:ahLst/>
                <a:cxnLst/>
                <a:rect r="r" b="b" t="t" l="l"/>
                <a:pathLst>
                  <a:path h="1219202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091261"/>
                    </a:lnTo>
                    <a:cubicBezTo>
                      <a:pt x="812800" y="1125193"/>
                      <a:pt x="799321" y="1157736"/>
                      <a:pt x="775327" y="1181729"/>
                    </a:cubicBezTo>
                    <a:cubicBezTo>
                      <a:pt x="751333" y="1205723"/>
                      <a:pt x="718791" y="1219202"/>
                      <a:pt x="684859" y="1219202"/>
                    </a:cubicBezTo>
                    <a:lnTo>
                      <a:pt x="127941" y="1219202"/>
                    </a:lnTo>
                    <a:cubicBezTo>
                      <a:pt x="94009" y="1219202"/>
                      <a:pt x="61467" y="1205723"/>
                      <a:pt x="37473" y="1181729"/>
                    </a:cubicBezTo>
                    <a:cubicBezTo>
                      <a:pt x="13479" y="1157736"/>
                      <a:pt x="0" y="1125193"/>
                      <a:pt x="0" y="1091261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1E308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12800" cy="12573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292330" y="0"/>
              <a:ext cx="4581277" cy="6871928"/>
              <a:chOff x="0" y="0"/>
              <a:chExt cx="812800" cy="121920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1219202"/>
              </a:xfrm>
              <a:custGeom>
                <a:avLst/>
                <a:gdLst/>
                <a:ahLst/>
                <a:cxnLst/>
                <a:rect r="r" b="b" t="t" l="l"/>
                <a:pathLst>
                  <a:path h="1219202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1091261"/>
                    </a:lnTo>
                    <a:cubicBezTo>
                      <a:pt x="812800" y="1125193"/>
                      <a:pt x="799321" y="1157736"/>
                      <a:pt x="775327" y="1181729"/>
                    </a:cubicBezTo>
                    <a:cubicBezTo>
                      <a:pt x="751333" y="1205723"/>
                      <a:pt x="718791" y="1219202"/>
                      <a:pt x="684859" y="1219202"/>
                    </a:cubicBezTo>
                    <a:lnTo>
                      <a:pt x="127941" y="1219202"/>
                    </a:lnTo>
                    <a:cubicBezTo>
                      <a:pt x="94009" y="1219202"/>
                      <a:pt x="61467" y="1205723"/>
                      <a:pt x="37473" y="1181729"/>
                    </a:cubicBezTo>
                    <a:cubicBezTo>
                      <a:pt x="13479" y="1157736"/>
                      <a:pt x="0" y="1125193"/>
                      <a:pt x="0" y="1091261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1E308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12573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2457223" y="4996429"/>
            <a:ext cx="1194647" cy="1454669"/>
          </a:xfrm>
          <a:custGeom>
            <a:avLst/>
            <a:gdLst/>
            <a:ahLst/>
            <a:cxnLst/>
            <a:rect r="r" b="b" t="t" l="l"/>
            <a:pathLst>
              <a:path h="1454669" w="1194647">
                <a:moveTo>
                  <a:pt x="0" y="0"/>
                </a:moveTo>
                <a:lnTo>
                  <a:pt x="1194646" y="0"/>
                </a:lnTo>
                <a:lnTo>
                  <a:pt x="1194646" y="1454669"/>
                </a:lnTo>
                <a:lnTo>
                  <a:pt x="0" y="145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024553" y="4996429"/>
            <a:ext cx="1603745" cy="1601740"/>
          </a:xfrm>
          <a:custGeom>
            <a:avLst/>
            <a:gdLst/>
            <a:ahLst/>
            <a:cxnLst/>
            <a:rect r="r" b="b" t="t" l="l"/>
            <a:pathLst>
              <a:path h="1601740" w="1603745">
                <a:moveTo>
                  <a:pt x="0" y="0"/>
                </a:moveTo>
                <a:lnTo>
                  <a:pt x="1603745" y="0"/>
                </a:lnTo>
                <a:lnTo>
                  <a:pt x="1603745" y="1601740"/>
                </a:lnTo>
                <a:lnTo>
                  <a:pt x="0" y="160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73069" y="4996429"/>
            <a:ext cx="1119216" cy="1601740"/>
          </a:xfrm>
          <a:custGeom>
            <a:avLst/>
            <a:gdLst/>
            <a:ahLst/>
            <a:cxnLst/>
            <a:rect r="r" b="b" t="t" l="l"/>
            <a:pathLst>
              <a:path h="1601740" w="1119216">
                <a:moveTo>
                  <a:pt x="0" y="0"/>
                </a:moveTo>
                <a:lnTo>
                  <a:pt x="1119216" y="0"/>
                </a:lnTo>
                <a:lnTo>
                  <a:pt x="1119216" y="1601740"/>
                </a:lnTo>
                <a:lnTo>
                  <a:pt x="0" y="1601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8024553" y="1931922"/>
            <a:ext cx="1340560" cy="538662"/>
          </a:xfrm>
          <a:custGeom>
            <a:avLst/>
            <a:gdLst/>
            <a:ahLst/>
            <a:cxnLst/>
            <a:rect r="r" b="b" t="t" l="l"/>
            <a:pathLst>
              <a:path h="538662" w="1340560">
                <a:moveTo>
                  <a:pt x="0" y="0"/>
                </a:moveTo>
                <a:lnTo>
                  <a:pt x="1340560" y="0"/>
                </a:lnTo>
                <a:lnTo>
                  <a:pt x="1340560" y="538662"/>
                </a:lnTo>
                <a:lnTo>
                  <a:pt x="0" y="538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486277" y="8255"/>
            <a:ext cx="13315446" cy="181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b="true" sz="104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Why </a:t>
            </a:r>
            <a:r>
              <a:rPr lang="en-US" b="true" sz="10400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Service Mesh?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44584" y="3868699"/>
            <a:ext cx="297726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Authorization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55866" y="3897127"/>
            <a:ext cx="3179218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Authentication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45858" y="3906652"/>
            <a:ext cx="3459340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Confidentiality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92285" y="1892961"/>
            <a:ext cx="3158285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Monolithic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28298" y="1892961"/>
            <a:ext cx="3158285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Microservices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60822"/>
            <a:ext cx="10752492" cy="181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b="true" sz="10400">
                <a:solidFill>
                  <a:srgbClr val="1E3084"/>
                </a:solidFill>
                <a:latin typeface="Arimo Bold"/>
                <a:ea typeface="Arimo Bold"/>
                <a:cs typeface="Arimo Bold"/>
                <a:sym typeface="Arimo Bold"/>
              </a:rPr>
              <a:t>Building</a:t>
            </a:r>
            <a:r>
              <a:rPr lang="en-US" b="true" sz="10400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b="true" sz="10400">
                <a:solidFill>
                  <a:srgbClr val="1E3084"/>
                </a:solidFill>
                <a:latin typeface="Arimo Bold"/>
                <a:ea typeface="Arimo Bold"/>
                <a:cs typeface="Arimo Bold"/>
                <a:sym typeface="Arimo Bold"/>
              </a:rPr>
              <a:t>Stack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6505" y="2658110"/>
            <a:ext cx="8951518" cy="618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Orchestrator: Kubernetes with Kubeadm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Transparency and already configured on Crownlabs VM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CNI: Cilium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Suggested by prof. Francesco Pizzato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Enable observability and Security policies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Service Mesh: Istio &amp; Linkerd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Representing different philosophical approaches to security and resilience.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76552" y="3120557"/>
            <a:ext cx="6274968" cy="5347000"/>
            <a:chOff x="0" y="0"/>
            <a:chExt cx="8366624" cy="71293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815687" y="0"/>
              <a:ext cx="2161683" cy="2090937"/>
            </a:xfrm>
            <a:custGeom>
              <a:avLst/>
              <a:gdLst/>
              <a:ahLst/>
              <a:cxnLst/>
              <a:rect r="r" b="b" t="t" l="l"/>
              <a:pathLst>
                <a:path h="2090937" w="2161683">
                  <a:moveTo>
                    <a:pt x="0" y="0"/>
                  </a:moveTo>
                  <a:lnTo>
                    <a:pt x="2161683" y="0"/>
                  </a:lnTo>
                  <a:lnTo>
                    <a:pt x="2161683" y="2090937"/>
                  </a:lnTo>
                  <a:lnTo>
                    <a:pt x="0" y="20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062356" y="4070976"/>
              <a:ext cx="2304268" cy="1891926"/>
            </a:xfrm>
            <a:custGeom>
              <a:avLst/>
              <a:gdLst/>
              <a:ahLst/>
              <a:cxnLst/>
              <a:rect r="r" b="b" t="t" l="l"/>
              <a:pathLst>
                <a:path h="1891926" w="2304268">
                  <a:moveTo>
                    <a:pt x="0" y="0"/>
                  </a:moveTo>
                  <a:lnTo>
                    <a:pt x="2304268" y="0"/>
                  </a:lnTo>
                  <a:lnTo>
                    <a:pt x="2304268" y="1891926"/>
                  </a:lnTo>
                  <a:lnTo>
                    <a:pt x="0" y="1891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331327" y="3674699"/>
              <a:ext cx="1731028" cy="2288203"/>
            </a:xfrm>
            <a:custGeom>
              <a:avLst/>
              <a:gdLst/>
              <a:ahLst/>
              <a:cxnLst/>
              <a:rect r="r" b="b" t="t" l="l"/>
              <a:pathLst>
                <a:path h="2288203" w="1731028">
                  <a:moveTo>
                    <a:pt x="0" y="0"/>
                  </a:moveTo>
                  <a:lnTo>
                    <a:pt x="1731029" y="0"/>
                  </a:lnTo>
                  <a:lnTo>
                    <a:pt x="1731029" y="2288203"/>
                  </a:lnTo>
                  <a:lnTo>
                    <a:pt x="0" y="228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3828931"/>
              <a:ext cx="2091574" cy="2133971"/>
            </a:xfrm>
            <a:custGeom>
              <a:avLst/>
              <a:gdLst/>
              <a:ahLst/>
              <a:cxnLst/>
              <a:rect r="r" b="b" t="t" l="l"/>
              <a:pathLst>
                <a:path h="2133971" w="2091574">
                  <a:moveTo>
                    <a:pt x="0" y="0"/>
                  </a:moveTo>
                  <a:lnTo>
                    <a:pt x="2091574" y="0"/>
                  </a:lnTo>
                  <a:lnTo>
                    <a:pt x="2091574" y="2133971"/>
                  </a:lnTo>
                  <a:lnTo>
                    <a:pt x="0" y="2133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4195435">
              <a:off x="5067300" y="2272521"/>
              <a:ext cx="1990112" cy="888087"/>
            </a:xfrm>
            <a:custGeom>
              <a:avLst/>
              <a:gdLst/>
              <a:ahLst/>
              <a:cxnLst/>
              <a:rect r="r" b="b" t="t" l="l"/>
              <a:pathLst>
                <a:path h="888087" w="1990112">
                  <a:moveTo>
                    <a:pt x="0" y="0"/>
                  </a:moveTo>
                  <a:lnTo>
                    <a:pt x="1990112" y="0"/>
                  </a:lnTo>
                  <a:lnTo>
                    <a:pt x="1990112" y="888088"/>
                  </a:lnTo>
                  <a:lnTo>
                    <a:pt x="0" y="88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9727858">
              <a:off x="2819700" y="5957342"/>
              <a:ext cx="1990112" cy="888087"/>
            </a:xfrm>
            <a:custGeom>
              <a:avLst/>
              <a:gdLst/>
              <a:ahLst/>
              <a:cxnLst/>
              <a:rect r="r" b="b" t="t" l="l"/>
              <a:pathLst>
                <a:path h="888087" w="1990112">
                  <a:moveTo>
                    <a:pt x="0" y="0"/>
                  </a:moveTo>
                  <a:lnTo>
                    <a:pt x="1990112" y="0"/>
                  </a:lnTo>
                  <a:lnTo>
                    <a:pt x="1990112" y="888087"/>
                  </a:lnTo>
                  <a:lnTo>
                    <a:pt x="0" y="888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2700000">
              <a:off x="734168" y="2349637"/>
              <a:ext cx="1990112" cy="888087"/>
            </a:xfrm>
            <a:custGeom>
              <a:avLst/>
              <a:gdLst/>
              <a:ahLst/>
              <a:cxnLst/>
              <a:rect r="r" b="b" t="t" l="l"/>
              <a:pathLst>
                <a:path h="888087" w="1990112">
                  <a:moveTo>
                    <a:pt x="0" y="0"/>
                  </a:moveTo>
                  <a:lnTo>
                    <a:pt x="1990112" y="0"/>
                  </a:lnTo>
                  <a:lnTo>
                    <a:pt x="1990112" y="888088"/>
                  </a:lnTo>
                  <a:lnTo>
                    <a:pt x="0" y="88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56942" y="2848408"/>
          <a:ext cx="16402358" cy="6409892"/>
        </p:xfrm>
        <a:graphic>
          <a:graphicData uri="http://schemas.openxmlformats.org/drawingml/2006/table">
            <a:tbl>
              <a:tblPr/>
              <a:tblGrid>
                <a:gridCol w="5361969"/>
                <a:gridCol w="5361969"/>
                <a:gridCol w="5678421"/>
              </a:tblGrid>
              <a:tr h="12931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Mesh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08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08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Why we did not choose 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084"/>
                    </a:solidFill>
                  </a:tcPr>
                </a:tc>
              </a:tr>
              <a:tr h="13989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ConsulConnect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Flexible (VM support, Vault integration)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Complex config, not Kubernetes-native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FF"/>
                    </a:solidFill>
                  </a:tcPr>
                </a:tc>
              </a:tr>
              <a:tr h="18588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Kuma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7F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Good for hybrid/multi-cluster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7F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Uses Envoy; lacks Linkerd's default security &amp; Istio's policy richness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7F6"/>
                    </a:solidFill>
                  </a:tcPr>
                </a:tc>
              </a:tr>
              <a:tr h="18588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AWS App Mesh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Tight AWS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Vendor-locked, not reproducible on CrownLabs or agnostic setups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593295" y="838200"/>
            <a:ext cx="15101410" cy="137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1E3084"/>
                </a:solidFill>
                <a:latin typeface="Arimo Bold"/>
                <a:ea typeface="Arimo Bold"/>
                <a:cs typeface="Arimo Bold"/>
                <a:sym typeface="Arimo Bold"/>
              </a:rPr>
              <a:t>Why not Other Service Mesh?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0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70427" y="3794486"/>
            <a:ext cx="5599451" cy="5328176"/>
            <a:chOff x="0" y="0"/>
            <a:chExt cx="1474753" cy="1403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4753" cy="1403306"/>
            </a:xfrm>
            <a:custGeom>
              <a:avLst/>
              <a:gdLst/>
              <a:ahLst/>
              <a:cxnLst/>
              <a:rect r="r" b="b" t="t" l="l"/>
              <a:pathLst>
                <a:path h="1403306" w="1474753">
                  <a:moveTo>
                    <a:pt x="69131" y="0"/>
                  </a:moveTo>
                  <a:lnTo>
                    <a:pt x="1405621" y="0"/>
                  </a:lnTo>
                  <a:cubicBezTo>
                    <a:pt x="1443802" y="0"/>
                    <a:pt x="1474753" y="30951"/>
                    <a:pt x="1474753" y="69131"/>
                  </a:cubicBezTo>
                  <a:lnTo>
                    <a:pt x="1474753" y="1334175"/>
                  </a:lnTo>
                  <a:cubicBezTo>
                    <a:pt x="1474753" y="1372355"/>
                    <a:pt x="1443802" y="1403306"/>
                    <a:pt x="1405621" y="1403306"/>
                  </a:cubicBezTo>
                  <a:lnTo>
                    <a:pt x="69131" y="1403306"/>
                  </a:lnTo>
                  <a:cubicBezTo>
                    <a:pt x="30951" y="1403306"/>
                    <a:pt x="0" y="1372355"/>
                    <a:pt x="0" y="1334175"/>
                  </a:cubicBezTo>
                  <a:lnTo>
                    <a:pt x="0" y="69131"/>
                  </a:lnTo>
                  <a:cubicBezTo>
                    <a:pt x="0" y="30951"/>
                    <a:pt x="30951" y="0"/>
                    <a:pt x="691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1FF">
                    <a:alpha val="100000"/>
                  </a:srgbClr>
                </a:gs>
                <a:gs pos="100000">
                  <a:srgbClr val="1E308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74753" cy="1441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6489104" y="3794486"/>
            <a:ext cx="5599451" cy="5328176"/>
            <a:chOff x="0" y="0"/>
            <a:chExt cx="1474753" cy="1403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4753" cy="1403306"/>
            </a:xfrm>
            <a:custGeom>
              <a:avLst/>
              <a:gdLst/>
              <a:ahLst/>
              <a:cxnLst/>
              <a:rect r="r" b="b" t="t" l="l"/>
              <a:pathLst>
                <a:path h="1403306" w="1474753">
                  <a:moveTo>
                    <a:pt x="69131" y="0"/>
                  </a:moveTo>
                  <a:lnTo>
                    <a:pt x="1405621" y="0"/>
                  </a:lnTo>
                  <a:cubicBezTo>
                    <a:pt x="1443802" y="0"/>
                    <a:pt x="1474753" y="30951"/>
                    <a:pt x="1474753" y="69131"/>
                  </a:cubicBezTo>
                  <a:lnTo>
                    <a:pt x="1474753" y="1334175"/>
                  </a:lnTo>
                  <a:cubicBezTo>
                    <a:pt x="1474753" y="1372355"/>
                    <a:pt x="1443802" y="1403306"/>
                    <a:pt x="1405621" y="1403306"/>
                  </a:cubicBezTo>
                  <a:lnTo>
                    <a:pt x="69131" y="1403306"/>
                  </a:lnTo>
                  <a:cubicBezTo>
                    <a:pt x="30951" y="1403306"/>
                    <a:pt x="0" y="1372355"/>
                    <a:pt x="0" y="1334175"/>
                  </a:cubicBezTo>
                  <a:lnTo>
                    <a:pt x="0" y="69131"/>
                  </a:lnTo>
                  <a:cubicBezTo>
                    <a:pt x="0" y="30951"/>
                    <a:pt x="30951" y="0"/>
                    <a:pt x="691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1FF">
                    <a:alpha val="100000"/>
                  </a:srgbClr>
                </a:gs>
                <a:gs pos="100000">
                  <a:srgbClr val="1E308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74753" cy="1441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104461">
            <a:off x="10069270" y="-4738495"/>
            <a:ext cx="10121428" cy="11534390"/>
          </a:xfrm>
          <a:custGeom>
            <a:avLst/>
            <a:gdLst/>
            <a:ahLst/>
            <a:cxnLst/>
            <a:rect r="r" b="b" t="t" l="l"/>
            <a:pathLst>
              <a:path h="11534390" w="10121428">
                <a:moveTo>
                  <a:pt x="0" y="0"/>
                </a:moveTo>
                <a:lnTo>
                  <a:pt x="10121427" y="0"/>
                </a:lnTo>
                <a:lnTo>
                  <a:pt x="10121427" y="11534390"/>
                </a:lnTo>
                <a:lnTo>
                  <a:pt x="0" y="11534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12293530" y="3794486"/>
            <a:ext cx="5599451" cy="5328176"/>
            <a:chOff x="0" y="0"/>
            <a:chExt cx="1474753" cy="14033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74753" cy="1403306"/>
            </a:xfrm>
            <a:custGeom>
              <a:avLst/>
              <a:gdLst/>
              <a:ahLst/>
              <a:cxnLst/>
              <a:rect r="r" b="b" t="t" l="l"/>
              <a:pathLst>
                <a:path h="1403306" w="1474753">
                  <a:moveTo>
                    <a:pt x="69131" y="0"/>
                  </a:moveTo>
                  <a:lnTo>
                    <a:pt x="1405621" y="0"/>
                  </a:lnTo>
                  <a:cubicBezTo>
                    <a:pt x="1443802" y="0"/>
                    <a:pt x="1474753" y="30951"/>
                    <a:pt x="1474753" y="69131"/>
                  </a:cubicBezTo>
                  <a:lnTo>
                    <a:pt x="1474753" y="1334175"/>
                  </a:lnTo>
                  <a:cubicBezTo>
                    <a:pt x="1474753" y="1372355"/>
                    <a:pt x="1443802" y="1403306"/>
                    <a:pt x="1405621" y="1403306"/>
                  </a:cubicBezTo>
                  <a:lnTo>
                    <a:pt x="69131" y="1403306"/>
                  </a:lnTo>
                  <a:cubicBezTo>
                    <a:pt x="30951" y="1403306"/>
                    <a:pt x="0" y="1372355"/>
                    <a:pt x="0" y="1334175"/>
                  </a:cubicBezTo>
                  <a:lnTo>
                    <a:pt x="0" y="69131"/>
                  </a:lnTo>
                  <a:cubicBezTo>
                    <a:pt x="0" y="30951"/>
                    <a:pt x="30951" y="0"/>
                    <a:pt x="691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1FF">
                    <a:alpha val="100000"/>
                  </a:srgbClr>
                </a:gs>
                <a:gs pos="100000">
                  <a:srgbClr val="1E308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74753" cy="1441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20682" y="5413734"/>
            <a:ext cx="1389334" cy="1389334"/>
          </a:xfrm>
          <a:custGeom>
            <a:avLst/>
            <a:gdLst/>
            <a:ahLst/>
            <a:cxnLst/>
            <a:rect r="r" b="b" t="t" l="l"/>
            <a:pathLst>
              <a:path h="1389334" w="1389334">
                <a:moveTo>
                  <a:pt x="0" y="0"/>
                </a:moveTo>
                <a:lnTo>
                  <a:pt x="1389334" y="0"/>
                </a:lnTo>
                <a:lnTo>
                  <a:pt x="1389334" y="1389334"/>
                </a:lnTo>
                <a:lnTo>
                  <a:pt x="0" y="1389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93994" y="5413734"/>
            <a:ext cx="1413373" cy="1348004"/>
          </a:xfrm>
          <a:custGeom>
            <a:avLst/>
            <a:gdLst/>
            <a:ahLst/>
            <a:cxnLst/>
            <a:rect r="r" b="b" t="t" l="l"/>
            <a:pathLst>
              <a:path h="1348004" w="1413373">
                <a:moveTo>
                  <a:pt x="0" y="0"/>
                </a:moveTo>
                <a:lnTo>
                  <a:pt x="1413373" y="0"/>
                </a:lnTo>
                <a:lnTo>
                  <a:pt x="1413373" y="1348004"/>
                </a:lnTo>
                <a:lnTo>
                  <a:pt x="0" y="1348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47750" y="971550"/>
            <a:ext cx="10816589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19"/>
              </a:lnSpc>
            </a:pPr>
            <a:r>
              <a:rPr lang="en-US" sz="115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ISTIO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9816" y="4006215"/>
            <a:ext cx="4180675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Exam Scheduler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2066" y="7423511"/>
            <a:ext cx="4347662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Manages registration backend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93994" y="4006215"/>
            <a:ext cx="3874835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Student Portal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93994" y="7423511"/>
            <a:ext cx="4283213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Allows Students registration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POST Allowed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29167" y="4006215"/>
            <a:ext cx="4883718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Professor Tools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956375" y="5372405"/>
            <a:ext cx="1481956" cy="1389334"/>
          </a:xfrm>
          <a:custGeom>
            <a:avLst/>
            <a:gdLst/>
            <a:ahLst/>
            <a:cxnLst/>
            <a:rect r="r" b="b" t="t" l="l"/>
            <a:pathLst>
              <a:path h="1389334" w="1481956">
                <a:moveTo>
                  <a:pt x="0" y="0"/>
                </a:moveTo>
                <a:lnTo>
                  <a:pt x="1481956" y="0"/>
                </a:lnTo>
                <a:lnTo>
                  <a:pt x="1481956" y="1389333"/>
                </a:lnTo>
                <a:lnTo>
                  <a:pt x="0" y="1389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956375" y="7423511"/>
            <a:ext cx="4237458" cy="142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Allows Professors to view registered students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GET Allowed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0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5132574" y="-5113524"/>
            <a:ext cx="8060952" cy="18288000"/>
            <a:chOff x="0" y="0"/>
            <a:chExt cx="212304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3049" cy="4816592"/>
            </a:xfrm>
            <a:custGeom>
              <a:avLst/>
              <a:gdLst/>
              <a:ahLst/>
              <a:cxnLst/>
              <a:rect r="r" b="b" t="t" l="l"/>
              <a:pathLst>
                <a:path h="4816592" w="2123049">
                  <a:moveTo>
                    <a:pt x="0" y="0"/>
                  </a:moveTo>
                  <a:lnTo>
                    <a:pt x="2123049" y="0"/>
                  </a:lnTo>
                  <a:lnTo>
                    <a:pt x="212304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2304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50480" y="8354062"/>
            <a:ext cx="631565" cy="1637026"/>
            <a:chOff x="0" y="0"/>
            <a:chExt cx="181218" cy="4697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218" cy="469721"/>
            </a:xfrm>
            <a:custGeom>
              <a:avLst/>
              <a:gdLst/>
              <a:ahLst/>
              <a:cxnLst/>
              <a:rect r="r" b="b" t="t" l="l"/>
              <a:pathLst>
                <a:path h="469721" w="181218">
                  <a:moveTo>
                    <a:pt x="90609" y="0"/>
                  </a:moveTo>
                  <a:lnTo>
                    <a:pt x="90609" y="0"/>
                  </a:lnTo>
                  <a:cubicBezTo>
                    <a:pt x="114640" y="0"/>
                    <a:pt x="137687" y="9546"/>
                    <a:pt x="154680" y="26539"/>
                  </a:cubicBezTo>
                  <a:cubicBezTo>
                    <a:pt x="171672" y="43531"/>
                    <a:pt x="181218" y="66578"/>
                    <a:pt x="181218" y="90609"/>
                  </a:cubicBezTo>
                  <a:lnTo>
                    <a:pt x="181218" y="379112"/>
                  </a:lnTo>
                  <a:cubicBezTo>
                    <a:pt x="181218" y="403143"/>
                    <a:pt x="171672" y="426189"/>
                    <a:pt x="154680" y="443182"/>
                  </a:cubicBezTo>
                  <a:cubicBezTo>
                    <a:pt x="137687" y="460174"/>
                    <a:pt x="114640" y="469721"/>
                    <a:pt x="90609" y="469721"/>
                  </a:cubicBezTo>
                  <a:lnTo>
                    <a:pt x="90609" y="469721"/>
                  </a:lnTo>
                  <a:cubicBezTo>
                    <a:pt x="66578" y="469721"/>
                    <a:pt x="43531" y="460174"/>
                    <a:pt x="26539" y="443182"/>
                  </a:cubicBezTo>
                  <a:cubicBezTo>
                    <a:pt x="9546" y="426189"/>
                    <a:pt x="0" y="403143"/>
                    <a:pt x="0" y="379112"/>
                  </a:cubicBezTo>
                  <a:lnTo>
                    <a:pt x="0" y="90609"/>
                  </a:lnTo>
                  <a:cubicBezTo>
                    <a:pt x="0" y="66578"/>
                    <a:pt x="9546" y="43531"/>
                    <a:pt x="26539" y="26539"/>
                  </a:cubicBezTo>
                  <a:cubicBezTo>
                    <a:pt x="43531" y="9546"/>
                    <a:pt x="66578" y="0"/>
                    <a:pt x="90609" y="0"/>
                  </a:cubicBezTo>
                  <a:close/>
                </a:path>
              </a:pathLst>
            </a:custGeom>
            <a:solidFill>
              <a:srgbClr val="99A7F6"/>
            </a:solidFill>
            <a:ln w="19050" cap="rnd">
              <a:solidFill>
                <a:srgbClr val="273C9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1218" cy="50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5743189" y="5175851"/>
            <a:ext cx="0" cy="2487067"/>
          </a:xfrm>
          <a:prstGeom prst="line">
            <a:avLst/>
          </a:prstGeom>
          <a:ln cap="flat" w="28575">
            <a:solidFill>
              <a:srgbClr val="F1F1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2032965" y="5175851"/>
            <a:ext cx="0" cy="2487067"/>
          </a:xfrm>
          <a:prstGeom prst="line">
            <a:avLst/>
          </a:prstGeom>
          <a:ln cap="flat" w="28575">
            <a:solidFill>
              <a:srgbClr val="F1F1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47750" y="2864195"/>
            <a:ext cx="1637026" cy="2036735"/>
          </a:xfrm>
          <a:custGeom>
            <a:avLst/>
            <a:gdLst/>
            <a:ahLst/>
            <a:cxnLst/>
            <a:rect r="r" b="b" t="t" l="l"/>
            <a:pathLst>
              <a:path h="2036735" w="1637026">
                <a:moveTo>
                  <a:pt x="0" y="0"/>
                </a:moveTo>
                <a:lnTo>
                  <a:pt x="1637026" y="0"/>
                </a:lnTo>
                <a:lnTo>
                  <a:pt x="1637026" y="2036735"/>
                </a:lnTo>
                <a:lnTo>
                  <a:pt x="0" y="2036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61652" y="2765839"/>
            <a:ext cx="2339781" cy="1982964"/>
          </a:xfrm>
          <a:custGeom>
            <a:avLst/>
            <a:gdLst/>
            <a:ahLst/>
            <a:cxnLst/>
            <a:rect r="r" b="b" t="t" l="l"/>
            <a:pathLst>
              <a:path h="1982964" w="2339781">
                <a:moveTo>
                  <a:pt x="0" y="0"/>
                </a:moveTo>
                <a:lnTo>
                  <a:pt x="2339781" y="0"/>
                </a:lnTo>
                <a:lnTo>
                  <a:pt x="2339781" y="1982965"/>
                </a:lnTo>
                <a:lnTo>
                  <a:pt x="0" y="1982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22633" y="2765839"/>
            <a:ext cx="1805912" cy="2012158"/>
          </a:xfrm>
          <a:custGeom>
            <a:avLst/>
            <a:gdLst/>
            <a:ahLst/>
            <a:cxnLst/>
            <a:rect r="r" b="b" t="t" l="l"/>
            <a:pathLst>
              <a:path h="2012158" w="1805912">
                <a:moveTo>
                  <a:pt x="0" y="0"/>
                </a:moveTo>
                <a:lnTo>
                  <a:pt x="1805912" y="0"/>
                </a:lnTo>
                <a:lnTo>
                  <a:pt x="1805912" y="2012158"/>
                </a:lnTo>
                <a:lnTo>
                  <a:pt x="0" y="2012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47750" y="470571"/>
            <a:ext cx="7699077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10499" b="true">
                <a:solidFill>
                  <a:srgbClr val="1E3084"/>
                </a:solidFill>
                <a:latin typeface="Arimo Bold"/>
                <a:ea typeface="Arimo Bold"/>
                <a:cs typeface="Arimo Bold"/>
                <a:sym typeface="Arimo Bold"/>
              </a:rPr>
              <a:t>LINKERD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750" y="5410836"/>
            <a:ext cx="272376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Route /Aura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068229"/>
            <a:ext cx="4700202" cy="10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72727"/>
                </a:solidFill>
                <a:latin typeface="Arimo"/>
                <a:ea typeface="Arimo"/>
                <a:cs typeface="Arimo"/>
                <a:sym typeface="Arimo"/>
              </a:rPr>
              <a:t>Simulates transient error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72727"/>
                </a:solidFill>
                <a:latin typeface="Arimo"/>
                <a:ea typeface="Arimo"/>
                <a:cs typeface="Arimo"/>
                <a:sym typeface="Arimo"/>
              </a:rPr>
              <a:t>Retry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62149" y="5387341"/>
            <a:ext cx="316137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Route /Slow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59965" y="5919004"/>
            <a:ext cx="4139720" cy="162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72727"/>
                </a:solidFill>
                <a:latin typeface="Arimo"/>
                <a:ea typeface="Arimo"/>
                <a:cs typeface="Arimo"/>
                <a:sym typeface="Arimo"/>
              </a:rPr>
              <a:t>Responds with no error but latency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72727"/>
                </a:solidFill>
                <a:latin typeface="Arimo"/>
                <a:ea typeface="Arimo"/>
                <a:cs typeface="Arimo"/>
                <a:sym typeface="Arimo"/>
              </a:rPr>
              <a:t>Retry + Timeout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7911" y="5387341"/>
            <a:ext cx="285899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10000"/>
                </a:solidFill>
                <a:latin typeface="Arimo Bold"/>
                <a:ea typeface="Arimo Bold"/>
                <a:cs typeface="Arimo Bold"/>
                <a:sym typeface="Arimo Bold"/>
              </a:rPr>
              <a:t>Route /Chaos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61652" y="6068229"/>
            <a:ext cx="3945138" cy="10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272727"/>
                </a:solidFill>
                <a:latin typeface="Arimo"/>
                <a:ea typeface="Arimo"/>
                <a:cs typeface="Arimo"/>
                <a:sym typeface="Arimo"/>
              </a:rPr>
              <a:t>Always Error 500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72727"/>
                </a:solidFill>
                <a:latin typeface="Arimo"/>
                <a:ea typeface="Arimo"/>
                <a:cs typeface="Arimo"/>
                <a:sym typeface="Arimo"/>
              </a:rPr>
              <a:t>Pod Ejection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68640" y="8726805"/>
            <a:ext cx="1223826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 Offers simplicity, efficiency and out-of-the-box resilience, with a focus on speed of adoption and low operating overhead.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4950" y="8936355"/>
            <a:ext cx="146262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Linkerd: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E30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868013" y="1143000"/>
            <a:ext cx="2226048" cy="18288000"/>
            <a:chOff x="0" y="0"/>
            <a:chExt cx="58628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6284" cy="4816592"/>
            </a:xfrm>
            <a:custGeom>
              <a:avLst/>
              <a:gdLst/>
              <a:ahLst/>
              <a:cxnLst/>
              <a:rect r="r" b="b" t="t" l="l"/>
              <a:pathLst>
                <a:path h="4816592" w="586284">
                  <a:moveTo>
                    <a:pt x="0" y="0"/>
                  </a:moveTo>
                  <a:lnTo>
                    <a:pt x="586284" y="0"/>
                  </a:lnTo>
                  <a:lnTo>
                    <a:pt x="58628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628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2959360" y="2426657"/>
            <a:ext cx="775742" cy="4598962"/>
            <a:chOff x="0" y="0"/>
            <a:chExt cx="222588" cy="1319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588" cy="1319605"/>
            </a:xfrm>
            <a:custGeom>
              <a:avLst/>
              <a:gdLst/>
              <a:ahLst/>
              <a:cxnLst/>
              <a:rect r="r" b="b" t="t" l="l"/>
              <a:pathLst>
                <a:path h="1319605" w="222588">
                  <a:moveTo>
                    <a:pt x="111294" y="0"/>
                  </a:moveTo>
                  <a:lnTo>
                    <a:pt x="111294" y="0"/>
                  </a:lnTo>
                  <a:cubicBezTo>
                    <a:pt x="140811" y="0"/>
                    <a:pt x="169119" y="11726"/>
                    <a:pt x="189991" y="32597"/>
                  </a:cubicBezTo>
                  <a:cubicBezTo>
                    <a:pt x="210862" y="53469"/>
                    <a:pt x="222588" y="81777"/>
                    <a:pt x="222588" y="111294"/>
                  </a:cubicBezTo>
                  <a:lnTo>
                    <a:pt x="222588" y="1208311"/>
                  </a:lnTo>
                  <a:cubicBezTo>
                    <a:pt x="222588" y="1237828"/>
                    <a:pt x="210862" y="1266136"/>
                    <a:pt x="189991" y="1287008"/>
                  </a:cubicBezTo>
                  <a:cubicBezTo>
                    <a:pt x="169119" y="1307879"/>
                    <a:pt x="140811" y="1319605"/>
                    <a:pt x="111294" y="1319605"/>
                  </a:cubicBezTo>
                  <a:lnTo>
                    <a:pt x="111294" y="1319605"/>
                  </a:lnTo>
                  <a:cubicBezTo>
                    <a:pt x="81777" y="1319605"/>
                    <a:pt x="53469" y="1307879"/>
                    <a:pt x="32597" y="1287008"/>
                  </a:cubicBezTo>
                  <a:cubicBezTo>
                    <a:pt x="11726" y="1266136"/>
                    <a:pt x="0" y="1237828"/>
                    <a:pt x="0" y="1208311"/>
                  </a:cubicBezTo>
                  <a:lnTo>
                    <a:pt x="0" y="111294"/>
                  </a:lnTo>
                  <a:cubicBezTo>
                    <a:pt x="0" y="81777"/>
                    <a:pt x="11726" y="53469"/>
                    <a:pt x="32597" y="32597"/>
                  </a:cubicBezTo>
                  <a:cubicBezTo>
                    <a:pt x="53469" y="11726"/>
                    <a:pt x="81777" y="0"/>
                    <a:pt x="111294" y="0"/>
                  </a:cubicBezTo>
                  <a:close/>
                </a:path>
              </a:pathLst>
            </a:custGeom>
            <a:solidFill>
              <a:srgbClr val="99A7F6"/>
            </a:solidFill>
            <a:ln w="19050" cap="rnd">
              <a:solidFill>
                <a:srgbClr val="273C9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2588" cy="1357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7953509" y="5919289"/>
            <a:ext cx="7949667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67826" y="4489918"/>
            <a:ext cx="395880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From Our Perspective: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7999" y="3924768"/>
            <a:ext cx="10160687" cy="153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 have learnt how to build a student laboratory from scratch handling dependencies, creating Docker images and all the bash commands to guarantee experience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00857" y="6651721"/>
            <a:ext cx="3492748" cy="775742"/>
            <a:chOff x="0" y="0"/>
            <a:chExt cx="4656997" cy="1034323"/>
          </a:xfrm>
        </p:grpSpPr>
        <p:grpSp>
          <p:nvGrpSpPr>
            <p:cNvPr name="Group 12" id="12"/>
            <p:cNvGrpSpPr/>
            <p:nvPr/>
          </p:nvGrpSpPr>
          <p:grpSpPr>
            <a:xfrm rot="5400000">
              <a:off x="1811337" y="-1811337"/>
              <a:ext cx="1034323" cy="4656997"/>
              <a:chOff x="0" y="0"/>
              <a:chExt cx="222588" cy="100219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22588" cy="1002193"/>
              </a:xfrm>
              <a:custGeom>
                <a:avLst/>
                <a:gdLst/>
                <a:ahLst/>
                <a:cxnLst/>
                <a:rect r="r" b="b" t="t" l="l"/>
                <a:pathLst>
                  <a:path h="1002193" w="222588">
                    <a:moveTo>
                      <a:pt x="111294" y="0"/>
                    </a:moveTo>
                    <a:lnTo>
                      <a:pt x="111294" y="0"/>
                    </a:lnTo>
                    <a:cubicBezTo>
                      <a:pt x="140811" y="0"/>
                      <a:pt x="169119" y="11726"/>
                      <a:pt x="189991" y="32597"/>
                    </a:cubicBezTo>
                    <a:cubicBezTo>
                      <a:pt x="210862" y="53469"/>
                      <a:pt x="222588" y="81777"/>
                      <a:pt x="222588" y="111294"/>
                    </a:cubicBezTo>
                    <a:lnTo>
                      <a:pt x="222588" y="890899"/>
                    </a:lnTo>
                    <a:cubicBezTo>
                      <a:pt x="222588" y="920416"/>
                      <a:pt x="210862" y="948724"/>
                      <a:pt x="189991" y="969596"/>
                    </a:cubicBezTo>
                    <a:cubicBezTo>
                      <a:pt x="169119" y="990467"/>
                      <a:pt x="140811" y="1002193"/>
                      <a:pt x="111294" y="1002193"/>
                    </a:cubicBezTo>
                    <a:lnTo>
                      <a:pt x="111294" y="1002193"/>
                    </a:lnTo>
                    <a:cubicBezTo>
                      <a:pt x="81777" y="1002193"/>
                      <a:pt x="53469" y="990467"/>
                      <a:pt x="32597" y="969596"/>
                    </a:cubicBezTo>
                    <a:cubicBezTo>
                      <a:pt x="11726" y="948724"/>
                      <a:pt x="0" y="920416"/>
                      <a:pt x="0" y="890899"/>
                    </a:cubicBezTo>
                    <a:lnTo>
                      <a:pt x="0" y="111294"/>
                    </a:lnTo>
                    <a:cubicBezTo>
                      <a:pt x="0" y="81777"/>
                      <a:pt x="11726" y="53469"/>
                      <a:pt x="32597" y="32597"/>
                    </a:cubicBezTo>
                    <a:cubicBezTo>
                      <a:pt x="53469" y="11726"/>
                      <a:pt x="81777" y="0"/>
                      <a:pt x="111294" y="0"/>
                    </a:cubicBezTo>
                    <a:close/>
                  </a:path>
                </a:pathLst>
              </a:custGeom>
              <a:solidFill>
                <a:srgbClr val="99A7F6"/>
              </a:solidFill>
              <a:ln w="19050" cap="rnd">
                <a:solidFill>
                  <a:srgbClr val="273C9A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22588" cy="1040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74711" y="221251"/>
              <a:ext cx="3907574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Didactic Value: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847999" y="6311070"/>
            <a:ext cx="10160687" cy="153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Students will learn to think in zero-trust mode. 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They will understand the advantage of dividing code from security and the utility of Service Mesh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7750" y="1066800"/>
            <a:ext cx="7587802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Results and</a:t>
            </a:r>
          </a:p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Achievements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0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847870" y="-2847870"/>
            <a:ext cx="8060952" cy="13756693"/>
            <a:chOff x="0" y="0"/>
            <a:chExt cx="2123049" cy="36231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3049" cy="3623162"/>
            </a:xfrm>
            <a:custGeom>
              <a:avLst/>
              <a:gdLst/>
              <a:ahLst/>
              <a:cxnLst/>
              <a:rect r="r" b="b" t="t" l="l"/>
              <a:pathLst>
                <a:path h="3623162" w="2123049">
                  <a:moveTo>
                    <a:pt x="0" y="0"/>
                  </a:moveTo>
                  <a:lnTo>
                    <a:pt x="2123049" y="0"/>
                  </a:lnTo>
                  <a:lnTo>
                    <a:pt x="2123049" y="3623162"/>
                  </a:lnTo>
                  <a:lnTo>
                    <a:pt x="0" y="362316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23049" cy="3661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00018" y="3940757"/>
            <a:ext cx="3197562" cy="3643945"/>
          </a:xfrm>
          <a:custGeom>
            <a:avLst/>
            <a:gdLst/>
            <a:ahLst/>
            <a:cxnLst/>
            <a:rect r="r" b="b" t="t" l="l"/>
            <a:pathLst>
              <a:path h="3643945" w="3197562">
                <a:moveTo>
                  <a:pt x="0" y="0"/>
                </a:moveTo>
                <a:lnTo>
                  <a:pt x="3197562" y="0"/>
                </a:lnTo>
                <a:lnTo>
                  <a:pt x="3197562" y="3643945"/>
                </a:lnTo>
                <a:lnTo>
                  <a:pt x="0" y="3643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7750" y="3711202"/>
            <a:ext cx="10364837" cy="205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00"/>
              </a:lnSpc>
            </a:pPr>
            <a:r>
              <a:rPr lang="en-US" b="true" sz="14000">
                <a:solidFill>
                  <a:srgbClr val="1E3084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3988978" y="590550"/>
            <a:ext cx="3197562" cy="3643945"/>
          </a:xfrm>
          <a:custGeom>
            <a:avLst/>
            <a:gdLst/>
            <a:ahLst/>
            <a:cxnLst/>
            <a:rect r="r" b="b" t="t" l="l"/>
            <a:pathLst>
              <a:path h="3643945" w="3197562">
                <a:moveTo>
                  <a:pt x="3197562" y="3643945"/>
                </a:moveTo>
                <a:lnTo>
                  <a:pt x="0" y="3643945"/>
                </a:lnTo>
                <a:lnTo>
                  <a:pt x="0" y="0"/>
                </a:lnTo>
                <a:lnTo>
                  <a:pt x="3197562" y="0"/>
                </a:lnTo>
                <a:lnTo>
                  <a:pt x="3197562" y="364394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750" y="952500"/>
            <a:ext cx="128246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271FF"/>
                </a:solidFill>
                <a:latin typeface="Arimo"/>
                <a:ea typeface="Arimo"/>
                <a:cs typeface="Arimo"/>
                <a:sym typeface="Arimo"/>
              </a:rPr>
              <a:t>2025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4317260" y="-1035062"/>
            <a:ext cx="653768" cy="4468407"/>
            <a:chOff x="0" y="0"/>
            <a:chExt cx="172186" cy="11768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2186" cy="1176864"/>
            </a:xfrm>
            <a:custGeom>
              <a:avLst/>
              <a:gdLst/>
              <a:ahLst/>
              <a:cxnLst/>
              <a:rect r="r" b="b" t="t" l="l"/>
              <a:pathLst>
                <a:path h="1176864" w="172186">
                  <a:moveTo>
                    <a:pt x="86093" y="0"/>
                  </a:moveTo>
                  <a:lnTo>
                    <a:pt x="86093" y="0"/>
                  </a:lnTo>
                  <a:cubicBezTo>
                    <a:pt x="133641" y="0"/>
                    <a:pt x="172186" y="38545"/>
                    <a:pt x="172186" y="86093"/>
                  </a:cubicBezTo>
                  <a:lnTo>
                    <a:pt x="172186" y="1090772"/>
                  </a:lnTo>
                  <a:cubicBezTo>
                    <a:pt x="172186" y="1138319"/>
                    <a:pt x="133641" y="1176864"/>
                    <a:pt x="86093" y="1176864"/>
                  </a:cubicBezTo>
                  <a:lnTo>
                    <a:pt x="86093" y="1176864"/>
                  </a:lnTo>
                  <a:cubicBezTo>
                    <a:pt x="38545" y="1176864"/>
                    <a:pt x="0" y="1138319"/>
                    <a:pt x="0" y="1090772"/>
                  </a:cubicBezTo>
                  <a:lnTo>
                    <a:pt x="0" y="86093"/>
                  </a:lnTo>
                  <a:cubicBezTo>
                    <a:pt x="0" y="38545"/>
                    <a:pt x="38545" y="0"/>
                    <a:pt x="860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6DC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2186" cy="1214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4900380" y="6899380"/>
            <a:ext cx="2226048" cy="4549193"/>
            <a:chOff x="0" y="0"/>
            <a:chExt cx="586284" cy="11981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6284" cy="1198141"/>
            </a:xfrm>
            <a:custGeom>
              <a:avLst/>
              <a:gdLst/>
              <a:ahLst/>
              <a:cxnLst/>
              <a:rect r="r" b="b" t="t" l="l"/>
              <a:pathLst>
                <a:path h="1198141" w="586284">
                  <a:moveTo>
                    <a:pt x="0" y="0"/>
                  </a:moveTo>
                  <a:lnTo>
                    <a:pt x="586284" y="0"/>
                  </a:lnTo>
                  <a:lnTo>
                    <a:pt x="586284" y="1198141"/>
                  </a:lnTo>
                  <a:lnTo>
                    <a:pt x="0" y="11981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86284" cy="1236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6052" y="8496426"/>
            <a:ext cx="1059061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Link to GitHub Repo: </a:t>
            </a:r>
            <a:r>
              <a:rPr lang="en-US" sz="299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3" tooltip="https://github.com/ServiceMesh08/Kubernetes-ServiceMesh"/>
              </a:rPr>
              <a:t>https://github.com/ServiceMesh08/Kubernetes-ServiceMesh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09940" y="984620"/>
            <a:ext cx="446840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00"/>
                </a:solidFill>
                <a:latin typeface="Roboto"/>
                <a:ea typeface="Roboto"/>
                <a:cs typeface="Roboto"/>
                <a:sym typeface="Roboto"/>
              </a:rPr>
              <a:t>POLITECNICO DI TORINO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1460497" y="5473242"/>
            <a:ext cx="4883950" cy="0"/>
          </a:xfrm>
          <a:prstGeom prst="line">
            <a:avLst/>
          </a:prstGeom>
          <a:ln cap="flat" w="57150">
            <a:solidFill>
              <a:srgbClr val="1E30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246306" y="5473242"/>
            <a:ext cx="2785144" cy="0"/>
          </a:xfrm>
          <a:prstGeom prst="line">
            <a:avLst/>
          </a:prstGeom>
          <a:ln cap="flat" w="57150">
            <a:solidFill>
              <a:srgbClr val="1E308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5398434" y="8346670"/>
            <a:ext cx="1788106" cy="1669038"/>
          </a:xfrm>
          <a:custGeom>
            <a:avLst/>
            <a:gdLst/>
            <a:ahLst/>
            <a:cxnLst/>
            <a:rect r="r" b="b" t="t" l="l"/>
            <a:pathLst>
              <a:path h="1669038" w="1788106">
                <a:moveTo>
                  <a:pt x="0" y="0"/>
                </a:moveTo>
                <a:lnTo>
                  <a:pt x="1788106" y="0"/>
                </a:lnTo>
                <a:lnTo>
                  <a:pt x="1788106" y="1669038"/>
                </a:lnTo>
                <a:lnTo>
                  <a:pt x="0" y="1669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DAGsNnlASvM</dc:identifier>
  <dcterms:modified xsi:type="dcterms:W3CDTF">2011-08-01T06:04:30Z</dcterms:modified>
  <cp:revision>1</cp:revision>
  <dc:title>ServiceMesh</dc:title>
</cp:coreProperties>
</file>